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y="5143500" cx="9144000"/>
  <p:notesSz cx="6858000" cy="9144000"/>
  <p:embeddedFontLst>
    <p:embeddedFont>
      <p:font typeface="Open Sans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OpenSans-bold.fntdata"/><Relationship Id="rId10" Type="http://schemas.openxmlformats.org/officeDocument/2006/relationships/slide" Target="slides/slide5.xml"/><Relationship Id="rId54" Type="http://schemas.openxmlformats.org/officeDocument/2006/relationships/font" Target="fonts/OpenSans-regular.fntdata"/><Relationship Id="rId13" Type="http://schemas.openxmlformats.org/officeDocument/2006/relationships/slide" Target="slides/slide8.xml"/><Relationship Id="rId57" Type="http://schemas.openxmlformats.org/officeDocument/2006/relationships/font" Target="fonts/OpenSans-boldItalic.fntdata"/><Relationship Id="rId12" Type="http://schemas.openxmlformats.org/officeDocument/2006/relationships/slide" Target="slides/slide7.xml"/><Relationship Id="rId56" Type="http://schemas.openxmlformats.org/officeDocument/2006/relationships/font" Target="fonts/OpenSans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3d589ad66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3d589ad66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3d9754aa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3d9754aa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63d9754aa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63d9754aa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3e356b47a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3e356b47a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3d9754aa0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3d9754aa0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3e356b47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3e356b47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d9754aa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d9754aa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3d9754aa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3d9754aa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3d9754aa0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3d9754aa0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3e356b47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3e356b47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3d589ad6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3d589ad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3e356b47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3e356b47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3e356b47a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3e356b47a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3d9754aa0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3d9754aa0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3d9754aa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63d9754aa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3d9754aa0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63d9754aa0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3d9754aa0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63d9754aa0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3d9754aa0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3d9754aa0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63d9754aa0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63d9754aa0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63d9754aa0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63d9754aa0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3d9754aa0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63d9754aa0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3d589ad6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3d589ad6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3e356b47a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63e356b47a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3d9754aa0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63d9754aa0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63d9754aa0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63d9754aa0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63e356b47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63e356b47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3e356b47a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3e356b47a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63d9754aa0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63d9754aa0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63d9754aa0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63d9754aa0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63d9754aa0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63d9754aa0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3d9754aa0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63d9754aa0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63e356b4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63e356b4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3e356b47a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3e356b47a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63e356b47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63e356b47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63e356b47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63e356b47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3d589ad66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63d589ad66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3d589ad6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63d589ad6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3d589ad66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3d589ad66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63d589ad66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63d589ad66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63d589ad66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63d589ad66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63d9754aa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63d9754aa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63e356b47a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63e356b47a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3d589ad6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3d589ad6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3d589ad6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63d589ad6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3d589ad66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63d589ad66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3d589ad66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3d589ad6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3d589ad6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3d589ad6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hyperlink" Target="https://gdgjf.github.io/" TargetMode="External"/><Relationship Id="rId5" Type="http://schemas.openxmlformats.org/officeDocument/2006/relationships/hyperlink" Target="https://www.meetup.com/gdg-juiz-de-fora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Relationship Id="rId4" Type="http://schemas.openxmlformats.org/officeDocument/2006/relationships/hyperlink" Target="https://www.instructables.com/id/Pocket-laser-engraver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3.jpg"/><Relationship Id="rId4" Type="http://schemas.openxmlformats.org/officeDocument/2006/relationships/image" Target="../media/image3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jpg"/><Relationship Id="rId4" Type="http://schemas.openxmlformats.org/officeDocument/2006/relationships/image" Target="../media/image28.jpg"/><Relationship Id="rId5" Type="http://schemas.openxmlformats.org/officeDocument/2006/relationships/image" Target="../media/image24.jpg"/><Relationship Id="rId6" Type="http://schemas.openxmlformats.org/officeDocument/2006/relationships/image" Target="../media/image36.jpg"/><Relationship Id="rId7" Type="http://schemas.openxmlformats.org/officeDocument/2006/relationships/image" Target="../media/image21.jpg"/><Relationship Id="rId8" Type="http://schemas.openxmlformats.org/officeDocument/2006/relationships/image" Target="../media/image2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jpg"/><Relationship Id="rId4" Type="http://schemas.openxmlformats.org/officeDocument/2006/relationships/image" Target="../media/image25.jpg"/><Relationship Id="rId5" Type="http://schemas.openxmlformats.org/officeDocument/2006/relationships/image" Target="../media/image3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8.jpg"/><Relationship Id="rId6" Type="http://schemas.openxmlformats.org/officeDocument/2006/relationships/image" Target="../media/image17.jpg"/><Relationship Id="rId7" Type="http://schemas.openxmlformats.org/officeDocument/2006/relationships/image" Target="../media/image4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1.png"/><Relationship Id="rId5" Type="http://schemas.openxmlformats.org/officeDocument/2006/relationships/hyperlink" Target="https://arduinoday.emjuizdefora.com/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png"/><Relationship Id="rId4" Type="http://schemas.openxmlformats.org/officeDocument/2006/relationships/image" Target="../media/image31.jpg"/><Relationship Id="rId5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2.jpg"/><Relationship Id="rId4" Type="http://schemas.openxmlformats.org/officeDocument/2006/relationships/image" Target="../media/image39.jpg"/><Relationship Id="rId5" Type="http://schemas.openxmlformats.org/officeDocument/2006/relationships/image" Target="../media/image3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jpg"/><Relationship Id="rId4" Type="http://schemas.openxmlformats.org/officeDocument/2006/relationships/image" Target="../media/image4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png"/><Relationship Id="rId4" Type="http://schemas.openxmlformats.org/officeDocument/2006/relationships/image" Target="../media/image56.png"/><Relationship Id="rId5" Type="http://schemas.openxmlformats.org/officeDocument/2006/relationships/image" Target="../media/image4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jpg"/><Relationship Id="rId4" Type="http://schemas.openxmlformats.org/officeDocument/2006/relationships/image" Target="../media/image4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arduinoday.emjuizdefora.com/" TargetMode="External"/><Relationship Id="rId4" Type="http://schemas.openxmlformats.org/officeDocument/2006/relationships/image" Target="../media/image4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4.png"/><Relationship Id="rId4" Type="http://schemas.openxmlformats.org/officeDocument/2006/relationships/image" Target="../media/image45.png"/><Relationship Id="rId5" Type="http://schemas.openxmlformats.org/officeDocument/2006/relationships/image" Target="../media/image51.png"/><Relationship Id="rId6" Type="http://schemas.openxmlformats.org/officeDocument/2006/relationships/image" Target="../media/image3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gif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0.gif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vamuino.com.br/" TargetMode="External"/><Relationship Id="rId4" Type="http://schemas.openxmlformats.org/officeDocument/2006/relationships/image" Target="../media/image5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hyperlink" Target="https://vamuino.com.br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38016" l="25822" r="7194" t="9204"/>
          <a:stretch/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518525" y="3115625"/>
            <a:ext cx="49824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000">
                <a:solidFill>
                  <a:srgbClr val="76A5A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by Giordano Bruno</a:t>
            </a:r>
            <a:endParaRPr b="1" i="1" sz="3000">
              <a:solidFill>
                <a:srgbClr val="76A5AF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type="title"/>
          </p:nvPr>
        </p:nvSpPr>
        <p:spPr>
          <a:xfrm>
            <a:off x="3975750" y="2122800"/>
            <a:ext cx="1192500" cy="8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/>
              <a:t>…</a:t>
            </a:r>
            <a:endParaRPr sz="6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type="title"/>
          </p:nvPr>
        </p:nvSpPr>
        <p:spPr>
          <a:xfrm>
            <a:off x="311700" y="254525"/>
            <a:ext cx="395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… em termos de:</a:t>
            </a:r>
            <a:endParaRPr/>
          </a:p>
        </p:txBody>
      </p:sp>
      <p:sp>
        <p:nvSpPr>
          <p:cNvPr id="114" name="Google Shape;114;p23"/>
          <p:cNvSpPr txBox="1"/>
          <p:nvPr>
            <p:ph idx="1" type="body"/>
          </p:nvPr>
        </p:nvSpPr>
        <p:spPr>
          <a:xfrm>
            <a:off x="311700" y="1017625"/>
            <a:ext cx="3498300" cy="3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pt-BR" sz="3000"/>
              <a:t>velocidade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pt-BR" sz="3000"/>
              <a:t>transporte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pt-BR" sz="3000"/>
              <a:t>férias com a família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pt-BR" sz="3000"/>
              <a:t>custos de manutenção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pt-BR" sz="3000"/>
              <a:t>status</a:t>
            </a:r>
            <a:endParaRPr sz="3000"/>
          </a:p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>
            <a:off x="4187700" y="1017625"/>
            <a:ext cx="448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pt-BR" sz="3000"/>
              <a:t>estrada de terra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pt-BR" sz="3000"/>
              <a:t>cascalho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pt-BR" sz="3000"/>
              <a:t>rodovia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pt-BR" sz="3000"/>
              <a:t>asfalto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pt-BR" sz="3000"/>
              <a:t>lama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pt-BR" sz="3000"/>
              <a:t>ruas de Juiz de Fora</a:t>
            </a:r>
            <a:endParaRPr sz="3000"/>
          </a:p>
        </p:txBody>
      </p:sp>
      <p:sp>
        <p:nvSpPr>
          <p:cNvPr id="116" name="Google Shape;116;p23"/>
          <p:cNvSpPr txBox="1"/>
          <p:nvPr>
            <p:ph type="title"/>
          </p:nvPr>
        </p:nvSpPr>
        <p:spPr>
          <a:xfrm>
            <a:off x="4187700" y="254525"/>
            <a:ext cx="395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… para: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/>
          <p:nvPr/>
        </p:nvSpPr>
        <p:spPr>
          <a:xfrm>
            <a:off x="321000" y="1530950"/>
            <a:ext cx="8502000" cy="3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2400">
                <a:latin typeface="Open Sans"/>
                <a:ea typeface="Open Sans"/>
                <a:cs typeface="Open Sans"/>
                <a:sym typeface="Open Sans"/>
              </a:rPr>
              <a:t>Arduino is an open-source electronics platform based on easy-to-use hardware and software. It's intended for anyone making interactive projects.</a:t>
            </a:r>
            <a:endParaRPr i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Arduino é uma plataforma aberta para eletrônica baseada em hardware e software fáceis de usar. É voltada para qualquer pessoa que crie projetos interativos.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2400">
                <a:latin typeface="Open Sans"/>
                <a:ea typeface="Open Sans"/>
                <a:cs typeface="Open Sans"/>
                <a:sym typeface="Open Sans"/>
              </a:rPr>
              <a:t>Fonte: www.arduino.cc</a:t>
            </a:r>
            <a:endParaRPr i="1"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File:Genuino Logo.svg" id="122" name="Google Shape;1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4891" y="444057"/>
            <a:ext cx="2190796" cy="7986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Arduino Logo.svg" id="123" name="Google Shape;12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8313" y="303575"/>
            <a:ext cx="1897511" cy="107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/>
          <p:nvPr>
            <p:ph idx="1" type="body"/>
          </p:nvPr>
        </p:nvSpPr>
        <p:spPr>
          <a:xfrm>
            <a:off x="311700" y="495300"/>
            <a:ext cx="8520600" cy="41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o projeto teve início em 2005 no Interaction Design Institute em Ivrea, Itália. Massimo Banzi era professor no instituto e queria criar uma plataforma mais barata e acessível para seus alunos.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o nome </a:t>
            </a: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Arduino veio do bar </a:t>
            </a: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onde os integrantes do projeto se encontravam, que por sua vez foi uma homenagem a Arduino de Ivrea, </a:t>
            </a: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rei da Itália entre 1002 e 1014.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arduino nano" id="133" name="Google Shape;1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0987" y="2077579"/>
            <a:ext cx="2023879" cy="15213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arduino ide" id="134" name="Google Shape;13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925" y="281900"/>
            <a:ext cx="3989301" cy="331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6"/>
          <p:cNvSpPr txBox="1"/>
          <p:nvPr/>
        </p:nvSpPr>
        <p:spPr>
          <a:xfrm>
            <a:off x="385525" y="3391800"/>
            <a:ext cx="3557700" cy="1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Arduino IDE - ambiente de desenvolvimento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baixável em www.arduino.cc</a:t>
            </a:r>
            <a:endParaRPr sz="2400"/>
          </a:p>
        </p:txBody>
      </p:sp>
      <p:sp>
        <p:nvSpPr>
          <p:cNvPr id="136" name="Google Shape;136;p26"/>
          <p:cNvSpPr/>
          <p:nvPr/>
        </p:nvSpPr>
        <p:spPr>
          <a:xfrm>
            <a:off x="4111200" y="1920438"/>
            <a:ext cx="1302600" cy="1302600"/>
          </a:xfrm>
          <a:prstGeom prst="mathPlus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3385" y="349500"/>
            <a:ext cx="2453235" cy="1728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arduino lilypad" id="138" name="Google Shape;13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93373" y="3105138"/>
            <a:ext cx="1659051" cy="1660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948" y="218238"/>
            <a:ext cx="8372101" cy="470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/>
          <p:nvPr>
            <p:ph type="title"/>
          </p:nvPr>
        </p:nvSpPr>
        <p:spPr>
          <a:xfrm>
            <a:off x="311700" y="230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Características comuns</a:t>
            </a:r>
            <a:endParaRPr/>
          </a:p>
        </p:txBody>
      </p:sp>
      <p:sp>
        <p:nvSpPr>
          <p:cNvPr id="149" name="Google Shape;149;p28"/>
          <p:cNvSpPr txBox="1"/>
          <p:nvPr>
            <p:ph idx="1" type="body"/>
          </p:nvPr>
        </p:nvSpPr>
        <p:spPr>
          <a:xfrm>
            <a:off x="311700" y="1168375"/>
            <a:ext cx="8520600" cy="3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pt-BR" sz="2500"/>
              <a:t>microcontrolador Atmel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pt-BR" sz="2500"/>
              <a:t>baixo consumo de energia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pt-BR" sz="2500"/>
              <a:t>conversor USB/Serial integrado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pt-BR" sz="2500"/>
              <a:t>saídas de baixa potência (~40mA)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pt-BR" sz="2500"/>
              <a:t>portas analógicas: 0v a 5v = 0 a 1024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pt-BR" sz="2500"/>
              <a:t>portas digitais: 0v = 0, 5v = 1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pt-BR" sz="2500"/>
              <a:t>protocolos </a:t>
            </a:r>
            <a:r>
              <a:rPr lang="pt-BR" sz="2500"/>
              <a:t>i2c, serial TTL, SPI, 1-wire...</a:t>
            </a:r>
            <a:endParaRPr sz="2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/>
          <p:nvPr>
            <p:ph type="title"/>
          </p:nvPr>
        </p:nvSpPr>
        <p:spPr>
          <a:xfrm>
            <a:off x="311700" y="297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Principais vantagens</a:t>
            </a:r>
            <a:endParaRPr/>
          </a:p>
        </p:txBody>
      </p:sp>
      <p:sp>
        <p:nvSpPr>
          <p:cNvPr id="155" name="Google Shape;155;p29"/>
          <p:cNvSpPr txBox="1"/>
          <p:nvPr>
            <p:ph idx="1" type="body"/>
          </p:nvPr>
        </p:nvSpPr>
        <p:spPr>
          <a:xfrm>
            <a:off x="311700" y="1152475"/>
            <a:ext cx="4066200" cy="37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custo acessível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fácil aprendizado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desenvolvimento rápido de protótipos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grande volume de informações e tutoriais disponíveis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29"/>
          <p:cNvSpPr txBox="1"/>
          <p:nvPr>
            <p:ph idx="1" type="body"/>
          </p:nvPr>
        </p:nvSpPr>
        <p:spPr>
          <a:xfrm>
            <a:off x="4766100" y="1152475"/>
            <a:ext cx="4066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diversos módulos para vários tipos de funções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open-source e open-hardware (códigos e componentes físicos podem ser alterados livremente)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/>
          <p:nvPr>
            <p:ph type="title"/>
          </p:nvPr>
        </p:nvSpPr>
        <p:spPr>
          <a:xfrm>
            <a:off x="311700" y="203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Exemplos de aplicações:</a:t>
            </a:r>
            <a:endParaRPr/>
          </a:p>
        </p:txBody>
      </p:sp>
      <p:sp>
        <p:nvSpPr>
          <p:cNvPr id="162" name="Google Shape;162;p30"/>
          <p:cNvSpPr txBox="1"/>
          <p:nvPr>
            <p:ph idx="1" type="body"/>
          </p:nvPr>
        </p:nvSpPr>
        <p:spPr>
          <a:xfrm>
            <a:off x="311700" y="872900"/>
            <a:ext cx="8520600" cy="41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controle de máquinas CNC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automação residencial / industrial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monitoramentos (temperatura, umidade, gases específicos, presença, luminosidade, cores, som, obstáculos, distância...)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controle à distância (bluetooth, wifi, GSM, RF, LoRa)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vestíveis (wearables) para segurança, saúde, decoração, diversão, cosplay, etc.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controle de acesso (RFID, NFC, biométrico, etc)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/>
          <p:nvPr>
            <p:ph type="title"/>
          </p:nvPr>
        </p:nvSpPr>
        <p:spPr>
          <a:xfrm>
            <a:off x="311700" y="136300"/>
            <a:ext cx="519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Meta-reciclagem</a:t>
            </a:r>
            <a:endParaRPr/>
          </a:p>
        </p:txBody>
      </p:sp>
      <p:pic>
        <p:nvPicPr>
          <p:cNvPr descr="Resultado de imagem para display nokia arduino" id="168" name="Google Shape;168;p31"/>
          <p:cNvPicPr preferRelativeResize="0"/>
          <p:nvPr/>
        </p:nvPicPr>
        <p:blipFill rotWithShape="1">
          <a:blip r:embed="rId3">
            <a:alphaModFix/>
          </a:blip>
          <a:srcRect b="0" l="8898" r="25522" t="0"/>
          <a:stretch/>
        </p:blipFill>
        <p:spPr>
          <a:xfrm>
            <a:off x="243276" y="1428572"/>
            <a:ext cx="4016726" cy="35000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nokia 5110" id="169" name="Google Shape;16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4150" y="136300"/>
            <a:ext cx="2684775" cy="479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1"/>
          <p:cNvSpPr txBox="1"/>
          <p:nvPr/>
        </p:nvSpPr>
        <p:spPr>
          <a:xfrm>
            <a:off x="4313725" y="1428550"/>
            <a:ext cx="2508600" cy="3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o display do antigo Nokia 5110 foi transformado em um módulo comercial para Arduino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27097" l="3140" r="7373" t="24359"/>
          <a:stretch/>
        </p:blipFill>
        <p:spPr>
          <a:xfrm>
            <a:off x="388713" y="295450"/>
            <a:ext cx="8366575" cy="11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3886200" y="3632325"/>
            <a:ext cx="47751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https://gdgjf.github.io/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482700" y="1693291"/>
            <a:ext cx="8178600" cy="16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400"/>
              <a:t>Google Developers Groups</a:t>
            </a:r>
            <a:r>
              <a:rPr lang="pt-BR" sz="2400"/>
              <a:t> é uma plataforma oferecida pelo programa </a:t>
            </a:r>
            <a:r>
              <a:rPr b="1" i="1" lang="pt-BR" sz="2400"/>
              <a:t>Google Developers</a:t>
            </a:r>
            <a:r>
              <a:rPr lang="pt-BR" sz="2400"/>
              <a:t> para apoiar grupos locais de desenvolvedores mantidos pela própria comunidade.</a:t>
            </a:r>
            <a:endParaRPr sz="2400"/>
          </a:p>
        </p:txBody>
      </p:sp>
      <p:sp>
        <p:nvSpPr>
          <p:cNvPr id="63" name="Google Shape;63;p14"/>
          <p:cNvSpPr txBox="1"/>
          <p:nvPr/>
        </p:nvSpPr>
        <p:spPr>
          <a:xfrm>
            <a:off x="2019300" y="4337175"/>
            <a:ext cx="66420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https://www.meetup.com/gdg-juiz-de-fora/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/>
          <p:nvPr>
            <p:ph type="title"/>
          </p:nvPr>
        </p:nvSpPr>
        <p:spPr>
          <a:xfrm>
            <a:off x="311700" y="136300"/>
            <a:ext cx="519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Meta-reciclagem</a:t>
            </a:r>
            <a:endParaRPr/>
          </a:p>
        </p:txBody>
      </p:sp>
      <p:pic>
        <p:nvPicPr>
          <p:cNvPr id="176" name="Google Shape;176;p32"/>
          <p:cNvPicPr preferRelativeResize="0"/>
          <p:nvPr/>
        </p:nvPicPr>
        <p:blipFill rotWithShape="1">
          <a:blip r:embed="rId3">
            <a:alphaModFix/>
          </a:blip>
          <a:srcRect b="18520" l="0" r="0" t="0"/>
          <a:stretch/>
        </p:blipFill>
        <p:spPr>
          <a:xfrm>
            <a:off x="4942050" y="136300"/>
            <a:ext cx="3982125" cy="484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2"/>
          <p:cNvSpPr txBox="1"/>
          <p:nvPr/>
        </p:nvSpPr>
        <p:spPr>
          <a:xfrm>
            <a:off x="194925" y="4541150"/>
            <a:ext cx="46128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https://www.instructables.com/id/Pocket-laser-engraver/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32"/>
          <p:cNvSpPr txBox="1"/>
          <p:nvPr/>
        </p:nvSpPr>
        <p:spPr>
          <a:xfrm>
            <a:off x="311700" y="2081575"/>
            <a:ext cx="4066200" cy="14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Gravador a laser CNC construído com partes de drives de CD-ROM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/>
          <p:nvPr>
            <p:ph type="title"/>
          </p:nvPr>
        </p:nvSpPr>
        <p:spPr>
          <a:xfrm>
            <a:off x="311700" y="136300"/>
            <a:ext cx="519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Meta-reciclagem</a:t>
            </a:r>
            <a:endParaRPr/>
          </a:p>
        </p:txBody>
      </p:sp>
      <p:pic>
        <p:nvPicPr>
          <p:cNvPr id="184" name="Google Shape;184;p33"/>
          <p:cNvPicPr preferRelativeResize="0"/>
          <p:nvPr/>
        </p:nvPicPr>
        <p:blipFill rotWithShape="1">
          <a:blip r:embed="rId3">
            <a:alphaModFix/>
          </a:blip>
          <a:srcRect b="0" l="7235" r="0" t="35732"/>
          <a:stretch/>
        </p:blipFill>
        <p:spPr>
          <a:xfrm>
            <a:off x="188000" y="1248950"/>
            <a:ext cx="4076101" cy="37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8850" y="136300"/>
            <a:ext cx="4967050" cy="331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3"/>
          <p:cNvSpPr txBox="1"/>
          <p:nvPr/>
        </p:nvSpPr>
        <p:spPr>
          <a:xfrm>
            <a:off x="4400550" y="3676650"/>
            <a:ext cx="4595400" cy="13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Carrinho adaptado para controle via bluetooth (esse aí é o Vitor Hugo, não eu)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arduino uno ports" id="191" name="Google Shape;19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00" y="880712"/>
            <a:ext cx="8784600" cy="338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575" y="1383375"/>
            <a:ext cx="3837998" cy="270352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5"/>
          <p:cNvSpPr txBox="1"/>
          <p:nvPr>
            <p:ph type="title"/>
          </p:nvPr>
        </p:nvSpPr>
        <p:spPr>
          <a:xfrm>
            <a:off x="271425" y="270450"/>
            <a:ext cx="328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Arduino Uno</a:t>
            </a:r>
            <a:endParaRPr/>
          </a:p>
        </p:txBody>
      </p:sp>
      <p:sp>
        <p:nvSpPr>
          <p:cNvPr id="198" name="Google Shape;198;p35"/>
          <p:cNvSpPr txBox="1"/>
          <p:nvPr>
            <p:ph idx="1" type="body"/>
          </p:nvPr>
        </p:nvSpPr>
        <p:spPr>
          <a:xfrm>
            <a:off x="4230275" y="270450"/>
            <a:ext cx="4692600" cy="46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Atmega328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memória: 32KB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versátil (tanto para iniciantes quanto uso geral)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tensão de operação: 5v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USB tipo B (micro USB em alguns modelos)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entrada para fonte de 6 a 12v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utilizado em 83% dos cursos e tutoriais online</a:t>
            </a:r>
            <a:endParaRPr sz="2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6"/>
          <p:cNvSpPr txBox="1"/>
          <p:nvPr>
            <p:ph type="title"/>
          </p:nvPr>
        </p:nvSpPr>
        <p:spPr>
          <a:xfrm>
            <a:off x="271425" y="270450"/>
            <a:ext cx="328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Arduino Nano</a:t>
            </a:r>
            <a:endParaRPr/>
          </a:p>
        </p:txBody>
      </p:sp>
      <p:sp>
        <p:nvSpPr>
          <p:cNvPr id="204" name="Google Shape;204;p36"/>
          <p:cNvSpPr txBox="1"/>
          <p:nvPr>
            <p:ph idx="1" type="body"/>
          </p:nvPr>
        </p:nvSpPr>
        <p:spPr>
          <a:xfrm>
            <a:off x="4203425" y="486050"/>
            <a:ext cx="4692600" cy="43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Atmega328 / Atmega168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memória: 32KB ou 16KB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versão reduzida do Uno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ideal para projetos mais compactos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tensão de operação: 5v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entrada mini USB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admite alimentação externa de 6v a 12v pelo pino V in</a:t>
            </a:r>
            <a:endParaRPr sz="2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pic>
        <p:nvPicPr>
          <p:cNvPr descr="Resultado de imagem para arduino nano" id="205" name="Google Shape;20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26" y="1093875"/>
            <a:ext cx="3932000" cy="295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"/>
          <p:cNvSpPr txBox="1"/>
          <p:nvPr>
            <p:ph type="title"/>
          </p:nvPr>
        </p:nvSpPr>
        <p:spPr>
          <a:xfrm>
            <a:off x="271425" y="270450"/>
            <a:ext cx="328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Arduino Lilypad</a:t>
            </a:r>
            <a:endParaRPr/>
          </a:p>
        </p:txBody>
      </p:sp>
      <p:sp>
        <p:nvSpPr>
          <p:cNvPr id="211" name="Google Shape;211;p37"/>
          <p:cNvSpPr txBox="1"/>
          <p:nvPr>
            <p:ph idx="1" type="body"/>
          </p:nvPr>
        </p:nvSpPr>
        <p:spPr>
          <a:xfrm>
            <a:off x="3726725" y="457500"/>
            <a:ext cx="5182800" cy="41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Atmega328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voltado a projetos vestíveis (wearables)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pode ser costurado a outros módulos com linha condutiva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tensão de operação: 3v a 5v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não possui conexão USB (necessário conversor externo)</a:t>
            </a:r>
            <a:endParaRPr sz="2400"/>
          </a:p>
        </p:txBody>
      </p:sp>
      <p:pic>
        <p:nvPicPr>
          <p:cNvPr descr="Resultado de imagem para arduino lilypad" id="212" name="Google Shape;21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26" y="1103374"/>
            <a:ext cx="3287400" cy="3290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arduino mega" id="217" name="Google Shape;217;p38"/>
          <p:cNvPicPr preferRelativeResize="0"/>
          <p:nvPr/>
        </p:nvPicPr>
        <p:blipFill rotWithShape="1">
          <a:blip r:embed="rId3">
            <a:alphaModFix/>
          </a:blip>
          <a:srcRect b="10993" l="6779" r="7295" t="8113"/>
          <a:stretch/>
        </p:blipFill>
        <p:spPr>
          <a:xfrm>
            <a:off x="3663900" y="1195225"/>
            <a:ext cx="5331001" cy="376024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8"/>
          <p:cNvSpPr txBox="1"/>
          <p:nvPr>
            <p:ph type="title"/>
          </p:nvPr>
        </p:nvSpPr>
        <p:spPr>
          <a:xfrm>
            <a:off x="5535800" y="243600"/>
            <a:ext cx="328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Arduino Mega</a:t>
            </a:r>
            <a:endParaRPr/>
          </a:p>
        </p:txBody>
      </p:sp>
      <p:sp>
        <p:nvSpPr>
          <p:cNvPr id="219" name="Google Shape;219;p38"/>
          <p:cNvSpPr txBox="1"/>
          <p:nvPr>
            <p:ph idx="1" type="body"/>
          </p:nvPr>
        </p:nvSpPr>
        <p:spPr>
          <a:xfrm>
            <a:off x="174600" y="243600"/>
            <a:ext cx="3921300" cy="28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Atmega2560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tensão de operação: 5v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conector USB tipo B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entrada de 6v a 12v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54 portas digitais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pt-BR" sz="2400"/>
              <a:t>16 portas analógicas</a:t>
            </a:r>
            <a:endParaRPr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9"/>
          <p:cNvSpPr txBox="1"/>
          <p:nvPr>
            <p:ph type="title"/>
          </p:nvPr>
        </p:nvSpPr>
        <p:spPr>
          <a:xfrm>
            <a:off x="311700" y="352625"/>
            <a:ext cx="8520600" cy="6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Módulos - placas para funções específicas</a:t>
            </a:r>
            <a:endParaRPr/>
          </a:p>
        </p:txBody>
      </p:sp>
      <p:pic>
        <p:nvPicPr>
          <p:cNvPr descr="Resultado de imagem para L298" id="225" name="Google Shape;22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00" y="2017200"/>
            <a:ext cx="2696675" cy="2981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m relacionada" id="226" name="Google Shape;226;p39"/>
          <p:cNvPicPr preferRelativeResize="0"/>
          <p:nvPr/>
        </p:nvPicPr>
        <p:blipFill rotWithShape="1">
          <a:blip r:embed="rId4">
            <a:alphaModFix/>
          </a:blip>
          <a:srcRect b="10570" l="11637" r="10571" t="14088"/>
          <a:stretch/>
        </p:blipFill>
        <p:spPr>
          <a:xfrm>
            <a:off x="2017400" y="1175075"/>
            <a:ext cx="1599574" cy="1549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m relacionada" id="227" name="Google Shape;22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9950" y="2883113"/>
            <a:ext cx="2468943" cy="2007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arduino módulo" id="228" name="Google Shape;22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1199" y="3190500"/>
            <a:ext cx="2303505" cy="1700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arduino módulo" id="229" name="Google Shape;22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6700" y="962637"/>
            <a:ext cx="2303500" cy="230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arduino módulo display oled" id="230" name="Google Shape;230;p39"/>
          <p:cNvPicPr preferRelativeResize="0"/>
          <p:nvPr/>
        </p:nvPicPr>
        <p:blipFill rotWithShape="1">
          <a:blip r:embed="rId8">
            <a:alphaModFix/>
          </a:blip>
          <a:srcRect b="10872" l="7226" r="9516" t="11960"/>
          <a:stretch/>
        </p:blipFill>
        <p:spPr>
          <a:xfrm>
            <a:off x="7160850" y="1339775"/>
            <a:ext cx="1671450" cy="154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 txBox="1"/>
          <p:nvPr>
            <p:ph type="title"/>
          </p:nvPr>
        </p:nvSpPr>
        <p:spPr>
          <a:xfrm>
            <a:off x="311700" y="352625"/>
            <a:ext cx="8520600" cy="10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Shields - módulos de encaixe com mesmo formato da placa</a:t>
            </a:r>
            <a:endParaRPr/>
          </a:p>
        </p:txBody>
      </p:sp>
      <p:pic>
        <p:nvPicPr>
          <p:cNvPr descr="Resultado de imagem para l298 shield" id="236" name="Google Shape;236;p40"/>
          <p:cNvPicPr preferRelativeResize="0"/>
          <p:nvPr/>
        </p:nvPicPr>
        <p:blipFill rotWithShape="1">
          <a:blip r:embed="rId3">
            <a:alphaModFix/>
          </a:blip>
          <a:srcRect b="13705" l="0" r="0" t="15246"/>
          <a:stretch/>
        </p:blipFill>
        <p:spPr>
          <a:xfrm>
            <a:off x="411750" y="2736312"/>
            <a:ext cx="2919422" cy="20742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shield mega" id="237" name="Google Shape;237;p40"/>
          <p:cNvPicPr preferRelativeResize="0"/>
          <p:nvPr/>
        </p:nvPicPr>
        <p:blipFill rotWithShape="1">
          <a:blip r:embed="rId4">
            <a:alphaModFix/>
          </a:blip>
          <a:srcRect b="11783" l="0" r="0" t="16014"/>
          <a:stretch/>
        </p:blipFill>
        <p:spPr>
          <a:xfrm>
            <a:off x="4901975" y="2017325"/>
            <a:ext cx="4068926" cy="29377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nano shield ethernet" id="238" name="Google Shape;238;p40"/>
          <p:cNvPicPr preferRelativeResize="0"/>
          <p:nvPr/>
        </p:nvPicPr>
        <p:blipFill rotWithShape="1">
          <a:blip r:embed="rId5">
            <a:alphaModFix/>
          </a:blip>
          <a:srcRect b="20407" l="18480" r="17062" t="24689"/>
          <a:stretch/>
        </p:blipFill>
        <p:spPr>
          <a:xfrm>
            <a:off x="2700434" y="1124269"/>
            <a:ext cx="2201542" cy="1796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manual maker" id="243" name="Google Shape;24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4989">
            <a:off x="3539378" y="3231872"/>
            <a:ext cx="2841892" cy="1569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youtube arduino" id="244" name="Google Shape;24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1940">
            <a:off x="5732558" y="2385243"/>
            <a:ext cx="3034872" cy="16855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brincando com ideias" id="245" name="Google Shape;245;p41"/>
          <p:cNvPicPr preferRelativeResize="0"/>
          <p:nvPr/>
        </p:nvPicPr>
        <p:blipFill rotWithShape="1">
          <a:blip r:embed="rId5">
            <a:alphaModFix/>
          </a:blip>
          <a:srcRect b="0" l="3978" r="19668" t="3091"/>
          <a:stretch/>
        </p:blipFill>
        <p:spPr>
          <a:xfrm rot="389827">
            <a:off x="294437" y="2464915"/>
            <a:ext cx="2690302" cy="1896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fernando k" id="246" name="Google Shape;24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77707">
            <a:off x="4597523" y="372778"/>
            <a:ext cx="2865103" cy="159112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1"/>
          <p:cNvSpPr txBox="1"/>
          <p:nvPr/>
        </p:nvSpPr>
        <p:spPr>
          <a:xfrm>
            <a:off x="6834175" y="4340150"/>
            <a:ext cx="21636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Open Sans"/>
                <a:ea typeface="Open Sans"/>
                <a:cs typeface="Open Sans"/>
                <a:sym typeface="Open Sans"/>
              </a:rPr>
              <a:t>Manual do mundo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41"/>
          <p:cNvSpPr txBox="1"/>
          <p:nvPr/>
        </p:nvSpPr>
        <p:spPr>
          <a:xfrm>
            <a:off x="192725" y="4248950"/>
            <a:ext cx="1862100" cy="7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Open Sans"/>
                <a:ea typeface="Open Sans"/>
                <a:cs typeface="Open Sans"/>
                <a:sym typeface="Open Sans"/>
              </a:rPr>
              <a:t>Brincadeiras com eletrônica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41"/>
          <p:cNvSpPr txBox="1"/>
          <p:nvPr/>
        </p:nvSpPr>
        <p:spPr>
          <a:xfrm>
            <a:off x="7369150" y="648513"/>
            <a:ext cx="14370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Open Sans"/>
                <a:ea typeface="Open Sans"/>
                <a:cs typeface="Open Sans"/>
                <a:sym typeface="Open Sans"/>
              </a:rPr>
              <a:t>Fernando K Tecnologia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Resultado de imagem para youtube logo" id="250" name="Google Shape;250;p41"/>
          <p:cNvPicPr preferRelativeResize="0"/>
          <p:nvPr/>
        </p:nvPicPr>
        <p:blipFill rotWithShape="1">
          <a:blip r:embed="rId7">
            <a:alphaModFix/>
          </a:blip>
          <a:srcRect b="29951" l="12882" r="11468" t="30891"/>
          <a:stretch/>
        </p:blipFill>
        <p:spPr>
          <a:xfrm>
            <a:off x="192725" y="220775"/>
            <a:ext cx="3795826" cy="1031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6711" l="0" r="0" t="12616"/>
          <a:stretch/>
        </p:blipFill>
        <p:spPr>
          <a:xfrm>
            <a:off x="2747074" y="120875"/>
            <a:ext cx="6237274" cy="377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850" y="120875"/>
            <a:ext cx="2467900" cy="118265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1505050" y="4169175"/>
            <a:ext cx="74793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https://arduinoday.emjuizdefora.com/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230700" y="1934050"/>
            <a:ext cx="2308200" cy="19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latin typeface="Open Sans"/>
                <a:ea typeface="Open Sans"/>
                <a:cs typeface="Open Sans"/>
                <a:sym typeface="Open Sans"/>
              </a:rPr>
              <a:t>Próxima edição: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latin typeface="Open Sans"/>
                <a:ea typeface="Open Sans"/>
                <a:cs typeface="Open Sans"/>
                <a:sym typeface="Open Sans"/>
              </a:rPr>
              <a:t>21/03/2020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/>
          <p:nvPr>
            <p:ph type="title"/>
          </p:nvPr>
        </p:nvSpPr>
        <p:spPr>
          <a:xfrm>
            <a:off x="733500" y="1847850"/>
            <a:ext cx="7677000" cy="14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600">
                <a:latin typeface="Open Sans"/>
                <a:ea typeface="Open Sans"/>
                <a:cs typeface="Open Sans"/>
                <a:sym typeface="Open Sans"/>
              </a:rPr>
              <a:t>Placas de outros fabricantes compatíveis com a plataforma</a:t>
            </a:r>
            <a:endParaRPr b="1" i="1" sz="3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3"/>
          <p:cNvSpPr txBox="1"/>
          <p:nvPr>
            <p:ph type="title"/>
          </p:nvPr>
        </p:nvSpPr>
        <p:spPr>
          <a:xfrm>
            <a:off x="311700" y="230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ATtiny85 - portáteis</a:t>
            </a:r>
            <a:endParaRPr/>
          </a:p>
        </p:txBody>
      </p:sp>
      <p:pic>
        <p:nvPicPr>
          <p:cNvPr descr="Resultado de imagem para digispark" id="261" name="Google Shape;261;p43"/>
          <p:cNvPicPr preferRelativeResize="0"/>
          <p:nvPr/>
        </p:nvPicPr>
        <p:blipFill rotWithShape="1">
          <a:blip r:embed="rId3">
            <a:alphaModFix/>
          </a:blip>
          <a:srcRect b="14554" l="10505" r="13535" t="14963"/>
          <a:stretch/>
        </p:blipFill>
        <p:spPr>
          <a:xfrm>
            <a:off x="434900" y="1478668"/>
            <a:ext cx="2361886" cy="20452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adafruit trinket" id="262" name="Google Shape;26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7289" y="710963"/>
            <a:ext cx="1991224" cy="163118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3"/>
          <p:cNvSpPr txBox="1"/>
          <p:nvPr/>
        </p:nvSpPr>
        <p:spPr>
          <a:xfrm>
            <a:off x="826550" y="3523875"/>
            <a:ext cx="21549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Digispark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by Digistump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4" name="Google Shape;264;p43"/>
          <p:cNvSpPr txBox="1"/>
          <p:nvPr/>
        </p:nvSpPr>
        <p:spPr>
          <a:xfrm>
            <a:off x="6425600" y="1078513"/>
            <a:ext cx="1387800" cy="8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Adafruit Trinket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Resultado de imagem para gemma adafruit" id="265" name="Google Shape;26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7309" y="2592594"/>
            <a:ext cx="2726942" cy="204520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3"/>
          <p:cNvSpPr txBox="1"/>
          <p:nvPr/>
        </p:nvSpPr>
        <p:spPr>
          <a:xfrm>
            <a:off x="7152222" y="3167153"/>
            <a:ext cx="1387800" cy="8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Adafruit Gemma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4"/>
          <p:cNvSpPr txBox="1"/>
          <p:nvPr>
            <p:ph type="title"/>
          </p:nvPr>
        </p:nvSpPr>
        <p:spPr>
          <a:xfrm>
            <a:off x="311700" y="30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ESP8266 (Espressif) - WiFi embutido (IoT)</a:t>
            </a:r>
            <a:endParaRPr/>
          </a:p>
        </p:txBody>
      </p:sp>
      <p:sp>
        <p:nvSpPr>
          <p:cNvPr id="272" name="Google Shape;272;p44"/>
          <p:cNvSpPr txBox="1"/>
          <p:nvPr/>
        </p:nvSpPr>
        <p:spPr>
          <a:xfrm>
            <a:off x="311700" y="3464925"/>
            <a:ext cx="1227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ESP-01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Resultado de imagem para esp01" id="273" name="Google Shape;273;p44"/>
          <p:cNvPicPr preferRelativeResize="0"/>
          <p:nvPr/>
        </p:nvPicPr>
        <p:blipFill rotWithShape="1">
          <a:blip r:embed="rId3">
            <a:alphaModFix/>
          </a:blip>
          <a:srcRect b="20134" l="16171" r="24980" t="21368"/>
          <a:stretch/>
        </p:blipFill>
        <p:spPr>
          <a:xfrm>
            <a:off x="311700" y="1903064"/>
            <a:ext cx="1450950" cy="1442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nodemcu" id="274" name="Google Shape;274;p44"/>
          <p:cNvPicPr preferRelativeResize="0"/>
          <p:nvPr/>
        </p:nvPicPr>
        <p:blipFill rotWithShape="1">
          <a:blip r:embed="rId4">
            <a:alphaModFix/>
          </a:blip>
          <a:srcRect b="0" l="7705" r="12853" t="0"/>
          <a:stretch/>
        </p:blipFill>
        <p:spPr>
          <a:xfrm>
            <a:off x="2417750" y="2136325"/>
            <a:ext cx="2918300" cy="27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4"/>
          <p:cNvSpPr txBox="1"/>
          <p:nvPr/>
        </p:nvSpPr>
        <p:spPr>
          <a:xfrm>
            <a:off x="2513600" y="1598675"/>
            <a:ext cx="2368200" cy="9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ESP8266 “NodeMCU”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Resultado de imagem para esp32" id="276" name="Google Shape;276;p44"/>
          <p:cNvPicPr preferRelativeResize="0"/>
          <p:nvPr/>
        </p:nvPicPr>
        <p:blipFill rotWithShape="1">
          <a:blip r:embed="rId5">
            <a:alphaModFix/>
          </a:blip>
          <a:srcRect b="0" l="0" r="0" t="14987"/>
          <a:stretch/>
        </p:blipFill>
        <p:spPr>
          <a:xfrm>
            <a:off x="5799825" y="2356178"/>
            <a:ext cx="3155675" cy="268269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4"/>
          <p:cNvSpPr txBox="1"/>
          <p:nvPr/>
        </p:nvSpPr>
        <p:spPr>
          <a:xfrm>
            <a:off x="6346525" y="1598675"/>
            <a:ext cx="2368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ESP32 DevKit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5"/>
          <p:cNvSpPr txBox="1"/>
          <p:nvPr>
            <p:ph type="title"/>
          </p:nvPr>
        </p:nvSpPr>
        <p:spPr>
          <a:xfrm>
            <a:off x="311700" y="270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Botanicalls - Arduino para monitorar plantas</a:t>
            </a:r>
            <a:endParaRPr/>
          </a:p>
        </p:txBody>
      </p:sp>
      <p:pic>
        <p:nvPicPr>
          <p:cNvPr id="283" name="Google Shape;283;p45"/>
          <p:cNvPicPr preferRelativeResize="0"/>
          <p:nvPr/>
        </p:nvPicPr>
        <p:blipFill rotWithShape="1">
          <a:blip r:embed="rId3">
            <a:alphaModFix/>
          </a:blip>
          <a:srcRect b="19321" l="0" r="0" t="19321"/>
          <a:stretch/>
        </p:blipFill>
        <p:spPr>
          <a:xfrm>
            <a:off x="529725" y="1167950"/>
            <a:ext cx="8084551" cy="372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6"/>
          <p:cNvSpPr txBox="1"/>
          <p:nvPr>
            <p:ph type="title"/>
          </p:nvPr>
        </p:nvSpPr>
        <p:spPr>
          <a:xfrm>
            <a:off x="733500" y="1514400"/>
            <a:ext cx="7677000" cy="21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600">
                <a:latin typeface="Open Sans"/>
                <a:ea typeface="Open Sans"/>
                <a:cs typeface="Open Sans"/>
                <a:sym typeface="Open Sans"/>
              </a:rPr>
              <a:t>Placas próprias desenvolvidas na mesma filosofia de código e circuito aberto</a:t>
            </a:r>
            <a:endParaRPr b="1" i="1" sz="3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paperduino" id="293" name="Google Shape;29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500" y="103300"/>
            <a:ext cx="8767006" cy="49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gedeaninha" id="298" name="Google Shape;29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3" y="1002328"/>
            <a:ext cx="5313281" cy="3925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gedeaninha" id="299" name="Google Shape;29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3825" y="1002325"/>
            <a:ext cx="3238466" cy="392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8"/>
          <p:cNvSpPr txBox="1"/>
          <p:nvPr>
            <p:ph type="title"/>
          </p:nvPr>
        </p:nvSpPr>
        <p:spPr>
          <a:xfrm>
            <a:off x="311700" y="24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Gedeaninha - by Gedeane Kenshima (ATtiny841)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franzininho" id="305" name="Google Shape;30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0277" y="2882526"/>
            <a:ext cx="3782597" cy="196957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9"/>
          <p:cNvSpPr txBox="1"/>
          <p:nvPr>
            <p:ph type="title"/>
          </p:nvPr>
        </p:nvSpPr>
        <p:spPr>
          <a:xfrm>
            <a:off x="311700" y="24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Franzininho - by Fábio Souza (ATtiny85)</a:t>
            </a:r>
            <a:endParaRPr/>
          </a:p>
        </p:txBody>
      </p:sp>
      <p:pic>
        <p:nvPicPr>
          <p:cNvPr descr="Resultado de imagem para franzininho" id="307" name="Google Shape;30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940725"/>
            <a:ext cx="3842178" cy="19695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franzininho" id="308" name="Google Shape;30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3614" y="968511"/>
            <a:ext cx="3668686" cy="1914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 txBox="1"/>
          <p:nvPr>
            <p:ph type="title"/>
          </p:nvPr>
        </p:nvSpPr>
        <p:spPr>
          <a:xfrm>
            <a:off x="246375" y="183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Marminino, o Arduino Cearense </a:t>
            </a:r>
            <a:r>
              <a:rPr lang="pt-BR"/>
              <a:t>- by Daniel Chagas</a:t>
            </a:r>
            <a:endParaRPr/>
          </a:p>
        </p:txBody>
      </p:sp>
      <p:grpSp>
        <p:nvGrpSpPr>
          <p:cNvPr id="314" name="Google Shape;314;p50"/>
          <p:cNvGrpSpPr/>
          <p:nvPr/>
        </p:nvGrpSpPr>
        <p:grpSpPr>
          <a:xfrm>
            <a:off x="428775" y="832634"/>
            <a:ext cx="8155809" cy="4151730"/>
            <a:chOff x="650500" y="888500"/>
            <a:chExt cx="7712349" cy="3993200"/>
          </a:xfrm>
        </p:grpSpPr>
        <p:pic>
          <p:nvPicPr>
            <p:cNvPr descr="Marminino montado sobre suporte de pilhas AA - visão superior e inferior" id="315" name="Google Shape;315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0500" y="888500"/>
              <a:ext cx="6591075" cy="399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arminino - PCB profissional e PCB feita a mão" id="316" name="Google Shape;316;p50"/>
            <p:cNvPicPr preferRelativeResize="0"/>
            <p:nvPr/>
          </p:nvPicPr>
          <p:blipFill rotWithShape="1">
            <a:blip r:embed="rId4">
              <a:alphaModFix/>
            </a:blip>
            <a:srcRect b="0" l="17527" r="19941" t="0"/>
            <a:stretch/>
          </p:blipFill>
          <p:spPr>
            <a:xfrm>
              <a:off x="3912325" y="888500"/>
              <a:ext cx="4450524" cy="3993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1"/>
          <p:cNvSpPr txBox="1"/>
          <p:nvPr>
            <p:ph type="title"/>
          </p:nvPr>
        </p:nvSpPr>
        <p:spPr>
          <a:xfrm>
            <a:off x="228300" y="216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Biblioteca Brasilino - by Otacílio Maia</a:t>
            </a:r>
            <a:endParaRPr/>
          </a:p>
        </p:txBody>
      </p:sp>
      <p:sp>
        <p:nvSpPr>
          <p:cNvPr id="322" name="Google Shape;322;p51"/>
          <p:cNvSpPr txBox="1"/>
          <p:nvPr/>
        </p:nvSpPr>
        <p:spPr>
          <a:xfrm>
            <a:off x="4638900" y="1007225"/>
            <a:ext cx="4193400" cy="3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primeira b</a:t>
            </a:r>
            <a:r>
              <a:rPr lang="pt-BR" sz="2400">
                <a:latin typeface="Open Sans"/>
                <a:ea typeface="Open Sans"/>
                <a:cs typeface="Open Sans"/>
                <a:sym typeface="Open Sans"/>
              </a:rPr>
              <a:t>iblioteca para programação em língua não inglesa aprovada oficialmente pela equipe de desenvolvimento da Arduino IDE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2400">
                <a:latin typeface="Open Sans"/>
                <a:ea typeface="Open Sans"/>
                <a:cs typeface="Open Sans"/>
                <a:sym typeface="Open Sans"/>
              </a:rPr>
              <a:t>(o coroa é o Newton C. Braga, grande mestre da eletrônica nacional)</a:t>
            </a:r>
            <a:endParaRPr i="1"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Resultado de imagem para otacílio brasilino" id="323" name="Google Shape;323;p51"/>
          <p:cNvPicPr preferRelativeResize="0"/>
          <p:nvPr/>
        </p:nvPicPr>
        <p:blipFill rotWithShape="1">
          <a:blip r:embed="rId3">
            <a:alphaModFix/>
          </a:blip>
          <a:srcRect b="0" l="6859" r="14381" t="0"/>
          <a:stretch/>
        </p:blipFill>
        <p:spPr>
          <a:xfrm>
            <a:off x="228300" y="1007225"/>
            <a:ext cx="4193352" cy="399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1505050" y="4169175"/>
            <a:ext cx="74793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https://www.zero40.com.br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225" y="989772"/>
            <a:ext cx="8679550" cy="2173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52"/>
          <p:cNvPicPr preferRelativeResize="0"/>
          <p:nvPr/>
        </p:nvPicPr>
        <p:blipFill rotWithShape="1">
          <a:blip r:embed="rId3">
            <a:alphaModFix/>
          </a:blip>
          <a:srcRect b="20606" l="0" r="0" t="-1323"/>
          <a:stretch/>
        </p:blipFill>
        <p:spPr>
          <a:xfrm>
            <a:off x="0" y="496888"/>
            <a:ext cx="9144001" cy="414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3"/>
          <p:cNvPicPr preferRelativeResize="0"/>
          <p:nvPr/>
        </p:nvPicPr>
        <p:blipFill rotWithShape="1">
          <a:blip r:embed="rId3">
            <a:alphaModFix/>
          </a:blip>
          <a:srcRect b="25716" l="0" r="0" t="0"/>
          <a:stretch/>
        </p:blipFill>
        <p:spPr>
          <a:xfrm>
            <a:off x="0" y="662276"/>
            <a:ext cx="9144001" cy="381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4"/>
          <p:cNvSpPr txBox="1"/>
          <p:nvPr>
            <p:ph type="title"/>
          </p:nvPr>
        </p:nvSpPr>
        <p:spPr>
          <a:xfrm>
            <a:off x="1007850" y="1974150"/>
            <a:ext cx="7128300" cy="11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6000"/>
              <a:t>Bonus round!</a:t>
            </a:r>
            <a:endParaRPr i="1" sz="60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55"/>
          <p:cNvGrpSpPr/>
          <p:nvPr/>
        </p:nvGrpSpPr>
        <p:grpSpPr>
          <a:xfrm>
            <a:off x="710323" y="71861"/>
            <a:ext cx="7723497" cy="4964120"/>
            <a:chOff x="1137750" y="194425"/>
            <a:chExt cx="7577999" cy="4787925"/>
          </a:xfrm>
        </p:grpSpPr>
        <p:pic>
          <p:nvPicPr>
            <p:cNvPr id="344" name="Google Shape;344;p5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37750" y="2818105"/>
              <a:ext cx="3922069" cy="2164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39557" y="194425"/>
              <a:ext cx="4176192" cy="2177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5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37750" y="194425"/>
              <a:ext cx="3317596" cy="25416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5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22486" y="2542465"/>
              <a:ext cx="3593262" cy="2439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ilee Steinfeld Car GIF by Bumblebee" id="352" name="Google Shape;35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500" y="161150"/>
            <a:ext cx="8571000" cy="48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ansformers GIF by Bumblebee" id="357" name="Google Shape;35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625" y="175850"/>
            <a:ext cx="8518750" cy="479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8"/>
          <p:cNvSpPr txBox="1"/>
          <p:nvPr>
            <p:ph idx="1" type="body"/>
          </p:nvPr>
        </p:nvSpPr>
        <p:spPr>
          <a:xfrm>
            <a:off x="155850" y="4654150"/>
            <a:ext cx="88323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pt-BR" sz="1900"/>
              <a:t>* </a:t>
            </a:r>
            <a:r>
              <a:rPr i="1" lang="pt-BR" sz="1900"/>
              <a:t>Transformers, Autobots e BumbleBee são marcas registradas de Hasbro Inc.</a:t>
            </a:r>
            <a:endParaRPr i="1" sz="1900"/>
          </a:p>
        </p:txBody>
      </p:sp>
      <p:pic>
        <p:nvPicPr>
          <p:cNvPr id="363" name="Google Shape;36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625" y="87525"/>
            <a:ext cx="8324750" cy="43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9"/>
          <p:cNvSpPr txBox="1"/>
          <p:nvPr>
            <p:ph idx="1" type="body"/>
          </p:nvPr>
        </p:nvSpPr>
        <p:spPr>
          <a:xfrm>
            <a:off x="554550" y="1678650"/>
            <a:ext cx="8034900" cy="17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pt-BR" sz="4800"/>
              <a:t>Cada </a:t>
            </a:r>
            <a:r>
              <a:rPr b="1" i="1" lang="pt-BR" sz="4800"/>
              <a:t>questão admite </a:t>
            </a:r>
            <a:r>
              <a:rPr b="1" i="1" lang="pt-BR" sz="4800"/>
              <a:t>diversas possibilidades</a:t>
            </a:r>
            <a:endParaRPr b="1" i="1" sz="48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0"/>
          <p:cNvSpPr txBox="1"/>
          <p:nvPr/>
        </p:nvSpPr>
        <p:spPr>
          <a:xfrm>
            <a:off x="832350" y="3165675"/>
            <a:ext cx="7479300" cy="15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3600">
                <a:latin typeface="Open Sans"/>
                <a:ea typeface="Open Sans"/>
                <a:cs typeface="Open Sans"/>
                <a:sym typeface="Open Sans"/>
              </a:rPr>
              <a:t>Baixe esta apresentação em </a:t>
            </a:r>
            <a:r>
              <a:rPr i="1" lang="pt-BR" sz="36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www.vamuino.com.br</a:t>
            </a:r>
            <a:endParaRPr i="1" sz="3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4" name="Google Shape;374;p60"/>
          <p:cNvSpPr txBox="1"/>
          <p:nvPr/>
        </p:nvSpPr>
        <p:spPr>
          <a:xfrm>
            <a:off x="2216700" y="308875"/>
            <a:ext cx="47106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000">
                <a:latin typeface="Open Sans"/>
                <a:ea typeface="Open Sans"/>
                <a:cs typeface="Open Sans"/>
                <a:sym typeface="Open Sans"/>
              </a:rPr>
              <a:t>Obrigado pela presença!</a:t>
            </a:r>
            <a:endParaRPr b="1" i="1" sz="3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5" name="Google Shape;37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8650" y="1309650"/>
            <a:ext cx="5386700" cy="140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7450" y="550587"/>
            <a:ext cx="6409125" cy="27487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1505050" y="4169175"/>
            <a:ext cx="74793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https://www.vamuino.com.br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860100" y="1425750"/>
            <a:ext cx="7423800" cy="22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latin typeface="Open Sans"/>
                <a:ea typeface="Open Sans"/>
                <a:cs typeface="Open Sans"/>
                <a:sym typeface="Open Sans"/>
              </a:rPr>
              <a:t>Teste de paradigma</a:t>
            </a:r>
            <a:endParaRPr sz="6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latin typeface="Open Sans"/>
                <a:ea typeface="Open Sans"/>
                <a:cs typeface="Open Sans"/>
                <a:sym typeface="Open Sans"/>
              </a:rPr>
              <a:t>O melhor carro...</a:t>
            </a:r>
            <a:endParaRPr sz="4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36" y="20350"/>
            <a:ext cx="9063940" cy="510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225" y="76200"/>
            <a:ext cx="7069546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